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6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1pPr>
    <a:lvl2pPr indent="228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2pPr>
    <a:lvl3pPr indent="457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3pPr>
    <a:lvl4pPr indent="685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4pPr>
    <a:lvl5pPr indent="9144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5pPr>
    <a:lvl6pPr indent="11430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6pPr>
    <a:lvl7pPr indent="1371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7pPr>
    <a:lvl8pPr indent="1600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8pPr>
    <a:lvl9pPr indent="1828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932045" y="2463799"/>
            <a:ext cx="26334721" cy="533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6746" tIns="156746" rIns="156746" bIns="156746" anchor="ctr"/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8373725" y="7802880"/>
            <a:ext cx="12893041" cy="14142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6746" tIns="156746" rIns="156746" bIns="156746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30399844" y="20469640"/>
            <a:ext cx="872318" cy="910393"/>
          </a:xfrm>
          <a:prstGeom prst="rect">
            <a:avLst/>
          </a:prstGeom>
          <a:ln w="12700">
            <a:miter lim="400000"/>
          </a:ln>
        </p:spPr>
        <p:txBody>
          <a:bodyPr wrap="none" lIns="156746" tIns="156746" rIns="156746" bIns="156746" anchor="ctr">
            <a:spAutoFit/>
          </a:bodyPr>
          <a:lstStyle>
            <a:lvl1pPr algn="r">
              <a:defRPr sz="41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51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174750" marR="0" indent="-117475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689192" marR="0" indent="-112232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185191" marR="0" indent="-1049877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949855" marR="0" indent="-124768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10534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5106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19678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24250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822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11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1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3.jpeg"/><Relationship Id="rId8" Type="http://schemas.openxmlformats.org/officeDocument/2006/relationships/image" Target="../media/image4.jpeg"/><Relationship Id="rId9" Type="http://schemas.openxmlformats.org/officeDocument/2006/relationships/image" Target="../media/image5.jpeg"/><Relationship Id="rId10" Type="http://schemas.openxmlformats.org/officeDocument/2006/relationships/image" Target="../media/image6.jpeg"/><Relationship Id="rId11" Type="http://schemas.openxmlformats.org/officeDocument/2006/relationships/image" Target="../media/image7.jpeg"/><Relationship Id="rId12" Type="http://schemas.openxmlformats.org/officeDocument/2006/relationships/image" Target="../media/image8.jpeg"/><Relationship Id="rId13" Type="http://schemas.openxmlformats.org/officeDocument/2006/relationships/image" Target="../media/image9.jpeg"/><Relationship Id="rId14" Type="http://schemas.openxmlformats.org/officeDocument/2006/relationships/image" Target="../media/image10.jpeg"/><Relationship Id="rId15" Type="http://schemas.openxmlformats.org/officeDocument/2006/relationships/image" Target="../media/image11.jpeg"/><Relationship Id="rId16" Type="http://schemas.openxmlformats.org/officeDocument/2006/relationships/image" Target="../media/image12.jpeg"/><Relationship Id="rId17" Type="http://schemas.openxmlformats.org/officeDocument/2006/relationships/image" Target="../media/image13.jpeg"/><Relationship Id="rId18" Type="http://schemas.openxmlformats.org/officeDocument/2006/relationships/image" Target="../media/image14.jpeg"/><Relationship Id="rId19" Type="http://schemas.openxmlformats.org/officeDocument/2006/relationships/image" Target="../media/image15.jpeg"/><Relationship Id="rId20" Type="http://schemas.openxmlformats.org/officeDocument/2006/relationships/image" Target="../media/image16.jpeg"/><Relationship Id="rId21" Type="http://schemas.openxmlformats.org/officeDocument/2006/relationships/image" Target="../media/image17.jpeg"/><Relationship Id="rId22" Type="http://schemas.openxmlformats.org/officeDocument/2006/relationships/image" Target="../media/image18.jpeg"/><Relationship Id="rId23" Type="http://schemas.openxmlformats.org/officeDocument/2006/relationships/image" Target="../media/image19.jpeg"/><Relationship Id="rId24" Type="http://schemas.openxmlformats.org/officeDocument/2006/relationships/image" Target="../media/image20.jpeg"/><Relationship Id="rId25" Type="http://schemas.openxmlformats.org/officeDocument/2006/relationships/image" Target="../media/image21.jpeg"/><Relationship Id="rId26" Type="http://schemas.openxmlformats.org/officeDocument/2006/relationships/image" Target="../media/image22.jpeg"/><Relationship Id="rId27" Type="http://schemas.openxmlformats.org/officeDocument/2006/relationships/image" Target="../media/image23.jpeg"/><Relationship Id="rId28" Type="http://schemas.openxmlformats.org/officeDocument/2006/relationships/image" Target="../media/image24.jpeg"/><Relationship Id="rId29" Type="http://schemas.openxmlformats.org/officeDocument/2006/relationships/image" Target="../media/image2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32918400" cy="4022725"/>
            <a:chOff x="0" y="0"/>
            <a:chExt cx="32918400" cy="4022725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2918400" cy="4022725"/>
            </a:xfrm>
            <a:prstGeom prst="rect">
              <a:avLst/>
            </a:prstGeom>
            <a:solidFill>
              <a:srgbClr val="C00000"/>
            </a:solidFill>
            <a:ln w="25400" cap="flat">
              <a:solidFill>
                <a:srgbClr val="385D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1373"/>
              <a:ext cx="32918400" cy="271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9187" tIns="39187" rIns="39187" bIns="39187" numCol="1" anchor="ctr">
              <a:spAutoFit/>
            </a:bodyPr>
            <a:lstStyle/>
            <a:p>
              <a:pPr algn="ctr">
                <a:defRPr sz="8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Artistic Style Transfer</a:t>
              </a:r>
            </a:p>
            <a:p>
              <a:pPr algn="ctr">
                <a:defRPr sz="5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Nicholas Tan, Elias Wang</a:t>
              </a:r>
            </a:p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Department of Electrical Engineering, Stanford University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411162" y="4511675"/>
            <a:ext cx="10870456" cy="8229600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11487991" y="4511675"/>
            <a:ext cx="10342193" cy="16928014"/>
          </a:xfrm>
          <a:prstGeom prst="roundRect">
            <a:avLst>
              <a:gd name="adj" fmla="val 3473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" name="Shape 25"/>
          <p:cNvSpPr/>
          <p:nvPr/>
        </p:nvSpPr>
        <p:spPr>
          <a:xfrm>
            <a:off x="549274" y="4572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26" name="Shape 26"/>
          <p:cNvSpPr/>
          <p:nvPr/>
        </p:nvSpPr>
        <p:spPr>
          <a:xfrm>
            <a:off x="12933360" y="4572000"/>
            <a:ext cx="8691217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Algorithm Overview</a:t>
            </a:r>
          </a:p>
        </p:txBody>
      </p:sp>
      <p:sp>
        <p:nvSpPr>
          <p:cNvPr id="27" name="Shape 27"/>
          <p:cNvSpPr/>
          <p:nvPr/>
        </p:nvSpPr>
        <p:spPr>
          <a:xfrm>
            <a:off x="411162" y="13166725"/>
            <a:ext cx="10870456" cy="8291515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617536" y="13208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29" name="Shape 29"/>
          <p:cNvSpPr/>
          <p:nvPr/>
        </p:nvSpPr>
        <p:spPr>
          <a:xfrm>
            <a:off x="22102585" y="4572000"/>
            <a:ext cx="10219731" cy="16928014"/>
          </a:xfrm>
          <a:prstGeom prst="roundRect">
            <a:avLst>
              <a:gd name="adj" fmla="val 3222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" name="Shape 30"/>
          <p:cNvSpPr/>
          <p:nvPr/>
        </p:nvSpPr>
        <p:spPr>
          <a:xfrm>
            <a:off x="23489989" y="4572000"/>
            <a:ext cx="8228824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b="1" sz="51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Experimental Results</a:t>
            </a:r>
          </a:p>
        </p:txBody>
      </p:sp>
      <p:pic>
        <p:nvPicPr>
          <p:cNvPr id="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562" y="5466350"/>
            <a:ext cx="6245736" cy="709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685687" y="5425074"/>
            <a:ext cx="3902878" cy="694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/>
            </a:pPr>
            <a:r>
              <a:t>Leon A. Gatys, Alexander S. Ecker, Matthias Bethge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Using a biologically inspired vision model, called “Deep Neural Networks,” an artificial system can be trained to learn different styles of painting and subsequently recreate images rendered in that style.</a:t>
            </a:r>
          </a:p>
          <a:p>
            <a:pPr>
              <a:defRPr sz="2600"/>
            </a:pPr>
          </a:p>
          <a:p>
            <a:pPr>
              <a:defRPr sz="2600"/>
            </a:pPr>
            <a:r>
              <a:t>The model is successful because it is able to distinguish between “style” vs. “content”</a:t>
            </a:r>
          </a:p>
        </p:txBody>
      </p:sp>
      <p:pic>
        <p:nvPicPr>
          <p:cNvPr id="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59" y="14278466"/>
            <a:ext cx="6245736" cy="624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6200000">
            <a:off x="7865726" y="19108041"/>
            <a:ext cx="1922874" cy="2472268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7184921" y="14102350"/>
            <a:ext cx="3131378" cy="580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pPr/>
            <a:r>
              <a:t>Using a modification (Elad) of Texture-Synthesis (Kwatra), it is possible to get fast and comparable style-transfer results. This method focuses on separating information-poor areas to hallucinate the style and high content areas where it keeps the original image</a:t>
            </a:r>
          </a:p>
        </p:txBody>
      </p:sp>
      <p:sp>
        <p:nvSpPr>
          <p:cNvPr id="36" name="Shape 36"/>
          <p:cNvSpPr/>
          <p:nvPr/>
        </p:nvSpPr>
        <p:spPr>
          <a:xfrm>
            <a:off x="12018302" y="14051129"/>
            <a:ext cx="2840701" cy="103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Patch matching</a:t>
            </a:r>
          </a:p>
        </p:txBody>
      </p:sp>
      <p:sp>
        <p:nvSpPr>
          <p:cNvPr id="37" name="Shape 37"/>
          <p:cNvSpPr/>
          <p:nvPr/>
        </p:nvSpPr>
        <p:spPr>
          <a:xfrm>
            <a:off x="15414699" y="13895654"/>
            <a:ext cx="3025324" cy="103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Texture Synthesis</a:t>
            </a:r>
          </a:p>
        </p:txBody>
      </p:sp>
      <p:sp>
        <p:nvSpPr>
          <p:cNvPr id="38" name="Shape 38"/>
          <p:cNvSpPr/>
          <p:nvPr/>
        </p:nvSpPr>
        <p:spPr>
          <a:xfrm>
            <a:off x="18760317" y="13981775"/>
            <a:ext cx="2981285" cy="56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Content Fusion</a:t>
            </a:r>
          </a:p>
        </p:txBody>
      </p:sp>
      <p:sp>
        <p:nvSpPr>
          <p:cNvPr id="39" name="Shape 39"/>
          <p:cNvSpPr/>
          <p:nvPr/>
        </p:nvSpPr>
        <p:spPr>
          <a:xfrm>
            <a:off x="11956107" y="17695655"/>
            <a:ext cx="2700288" cy="56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Color Transfer</a:t>
            </a:r>
          </a:p>
        </p:txBody>
      </p:sp>
      <p:sp>
        <p:nvSpPr>
          <p:cNvPr id="40" name="Shape 40"/>
          <p:cNvSpPr/>
          <p:nvPr/>
        </p:nvSpPr>
        <p:spPr>
          <a:xfrm>
            <a:off x="15734894" y="17801828"/>
            <a:ext cx="2025065" cy="56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Denoise</a:t>
            </a:r>
          </a:p>
        </p:txBody>
      </p:sp>
      <p:sp>
        <p:nvSpPr>
          <p:cNvPr id="41" name="Shape 41"/>
          <p:cNvSpPr/>
          <p:nvPr/>
        </p:nvSpPr>
        <p:spPr>
          <a:xfrm>
            <a:off x="18607823" y="5878669"/>
            <a:ext cx="2950255" cy="56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Hallucination</a:t>
            </a:r>
          </a:p>
        </p:txBody>
      </p:sp>
      <p:sp>
        <p:nvSpPr>
          <p:cNvPr id="42" name="Shape 42"/>
          <p:cNvSpPr/>
          <p:nvPr/>
        </p:nvSpPr>
        <p:spPr>
          <a:xfrm>
            <a:off x="11892677" y="5810865"/>
            <a:ext cx="3105807" cy="56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Content Image</a:t>
            </a:r>
          </a:p>
        </p:txBody>
      </p:sp>
      <p:sp>
        <p:nvSpPr>
          <p:cNvPr id="43" name="Shape 43"/>
          <p:cNvSpPr/>
          <p:nvPr/>
        </p:nvSpPr>
        <p:spPr>
          <a:xfrm>
            <a:off x="15429061" y="5878669"/>
            <a:ext cx="3105807" cy="56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Style Image</a:t>
            </a:r>
          </a:p>
        </p:txBody>
      </p:sp>
      <p:pic>
        <p:nvPicPr>
          <p:cNvPr id="44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92677" y="6353604"/>
            <a:ext cx="3048002" cy="304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5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65142" y="6431024"/>
            <a:ext cx="2970218" cy="297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6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588327" y="6463443"/>
            <a:ext cx="2938164" cy="2938163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/>
        </p:nvSpPr>
        <p:spPr>
          <a:xfrm>
            <a:off x="15380033" y="9760446"/>
            <a:ext cx="2728454" cy="56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Color transfer</a:t>
            </a:r>
          </a:p>
        </p:txBody>
      </p:sp>
      <p:sp>
        <p:nvSpPr>
          <p:cNvPr id="48" name="Shape 48"/>
          <p:cNvSpPr/>
          <p:nvPr/>
        </p:nvSpPr>
        <p:spPr>
          <a:xfrm>
            <a:off x="18673199" y="9692858"/>
            <a:ext cx="2979740" cy="56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Add noise</a:t>
            </a:r>
          </a:p>
        </p:txBody>
      </p:sp>
      <p:pic>
        <p:nvPicPr>
          <p:cNvPr id="49" name="image7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75382" y="14535635"/>
            <a:ext cx="2462602" cy="2462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8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864285" y="14535635"/>
            <a:ext cx="2517437" cy="2517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9.jpe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294640" y="10490813"/>
            <a:ext cx="3072771" cy="3072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image10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617824" y="10490813"/>
            <a:ext cx="3024167" cy="3024167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18414631" y="17726031"/>
            <a:ext cx="2765877" cy="103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Resize estimate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2057745" y="14494875"/>
            <a:ext cx="2676619" cy="2548501"/>
            <a:chOff x="0" y="0"/>
            <a:chExt cx="2676618" cy="2548499"/>
          </a:xfrm>
        </p:grpSpPr>
        <p:pic>
          <p:nvPicPr>
            <p:cNvPr id="54" name="image11.jpe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-1"/>
              <a:ext cx="1529797" cy="1529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" name="image10.jpe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6124" y="948007"/>
              <a:ext cx="1600494" cy="1600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" name="Shape 56"/>
            <p:cNvSpPr/>
            <p:nvPr/>
          </p:nvSpPr>
          <p:spPr>
            <a:xfrm>
              <a:off x="661055" y="307311"/>
              <a:ext cx="143141" cy="147665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57" name="Shape 57"/>
            <p:cNvSpPr/>
            <p:nvPr/>
          </p:nvSpPr>
          <p:spPr>
            <a:xfrm>
              <a:off x="2046752" y="1077142"/>
              <a:ext cx="134102" cy="133668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59" name="image12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928172" y="10611776"/>
            <a:ext cx="3198970" cy="295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13.jpe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473740" y="18155696"/>
            <a:ext cx="1152188" cy="1152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13.jpe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082847" y="18799753"/>
            <a:ext cx="2298875" cy="229887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8473740" y="19484860"/>
            <a:ext cx="609108" cy="1613769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3" name="Shape 63"/>
          <p:cNvSpPr/>
          <p:nvPr/>
        </p:nvSpPr>
        <p:spPr>
          <a:xfrm>
            <a:off x="19635477" y="18145013"/>
            <a:ext cx="1731263" cy="477764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4" name="Shape 64"/>
          <p:cNvSpPr/>
          <p:nvPr/>
        </p:nvSpPr>
        <p:spPr>
          <a:xfrm>
            <a:off x="18473740" y="18155696"/>
            <a:ext cx="609108" cy="467082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Shape 65"/>
          <p:cNvSpPr/>
          <p:nvPr/>
        </p:nvSpPr>
        <p:spPr>
          <a:xfrm>
            <a:off x="11927438" y="5249793"/>
            <a:ext cx="3778788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Input:</a:t>
            </a:r>
          </a:p>
        </p:txBody>
      </p:sp>
      <p:sp>
        <p:nvSpPr>
          <p:cNvPr id="66" name="Shape 66"/>
          <p:cNvSpPr/>
          <p:nvPr/>
        </p:nvSpPr>
        <p:spPr>
          <a:xfrm>
            <a:off x="11876276" y="9882678"/>
            <a:ext cx="2728454" cy="56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pPr/>
            <a:r>
              <a:t>Segmentation</a:t>
            </a:r>
          </a:p>
        </p:txBody>
      </p:sp>
      <p:sp>
        <p:nvSpPr>
          <p:cNvPr id="67" name="Shape 67"/>
          <p:cNvSpPr/>
          <p:nvPr/>
        </p:nvSpPr>
        <p:spPr>
          <a:xfrm>
            <a:off x="11897941" y="9323791"/>
            <a:ext cx="3778789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Initialization:</a:t>
            </a:r>
          </a:p>
        </p:txBody>
      </p:sp>
      <p:sp>
        <p:nvSpPr>
          <p:cNvPr id="68" name="Shape 68"/>
          <p:cNvSpPr/>
          <p:nvPr/>
        </p:nvSpPr>
        <p:spPr>
          <a:xfrm>
            <a:off x="22476738" y="8566992"/>
            <a:ext cx="2037956" cy="504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pPr/>
            <a:r>
              <a:t>Chosen parameters: 3 scales, 2 patch sizes (except smallest scale uses 3 patch sizes), 10% NN noise, 25%+75% hallucination averaging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24717675" y="5437548"/>
            <a:ext cx="7029878" cy="11765035"/>
            <a:chOff x="0" y="0"/>
            <a:chExt cx="7029877" cy="11765034"/>
          </a:xfrm>
        </p:grpSpPr>
        <p:pic>
          <p:nvPicPr>
            <p:cNvPr id="69" name="image18.jpe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4792160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image19.jpe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7164195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43118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" name="image20.jpe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9536228"/>
              <a:ext cx="2228806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" name="image4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00535" y="0"/>
              <a:ext cx="2228808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image23.jpe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4801070" y="0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" name="night_eagles.jp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4801070" y="2431181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" name="night2_eagles.jp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801070" y="4802740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pic_eagles.jp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4801070" y="7164194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schrei_eagles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4801070" y="9536228"/>
              <a:ext cx="2228808" cy="2228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night_house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2400535" y="2427632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night2_house.jp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400535" y="4802741"/>
              <a:ext cx="2228806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" name="pic_house.jp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2400535" y="7160646"/>
              <a:ext cx="2228808" cy="2228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" name="schrei_house.jp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424546" y="9532679"/>
              <a:ext cx="2228807" cy="2228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8" name="Group 88"/>
          <p:cNvGrpSpPr/>
          <p:nvPr/>
        </p:nvGrpSpPr>
        <p:grpSpPr>
          <a:xfrm>
            <a:off x="22476738" y="18734094"/>
            <a:ext cx="9471425" cy="2263713"/>
            <a:chOff x="0" y="0"/>
            <a:chExt cx="9471424" cy="2263711"/>
          </a:xfrm>
        </p:grpSpPr>
        <p:pic>
          <p:nvPicPr>
            <p:cNvPr id="84" name="0hall.jpg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0" y="0"/>
              <a:ext cx="2263712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15403194_10205843174477473_544515047_n.jp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2417435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night_house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4834873" y="0"/>
              <a:ext cx="2263712" cy="226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" name="50hall.jpg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207712" y="0"/>
              <a:ext cx="2263713" cy="2263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9" name="Shape 89"/>
          <p:cNvSpPr/>
          <p:nvPr/>
        </p:nvSpPr>
        <p:spPr>
          <a:xfrm>
            <a:off x="24201890" y="18150990"/>
            <a:ext cx="475451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pPr/>
            <a:r>
              <a:t>0%</a:t>
            </a:r>
          </a:p>
        </p:txBody>
      </p:sp>
      <p:sp>
        <p:nvSpPr>
          <p:cNvPr id="90" name="Shape 90"/>
          <p:cNvSpPr/>
          <p:nvPr/>
        </p:nvSpPr>
        <p:spPr>
          <a:xfrm>
            <a:off x="26526507" y="18150990"/>
            <a:ext cx="64861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pPr/>
            <a:r>
              <a:t>10%</a:t>
            </a:r>
          </a:p>
        </p:txBody>
      </p:sp>
      <p:sp>
        <p:nvSpPr>
          <p:cNvPr id="91" name="Shape 91"/>
          <p:cNvSpPr/>
          <p:nvPr/>
        </p:nvSpPr>
        <p:spPr>
          <a:xfrm>
            <a:off x="28963772" y="18150990"/>
            <a:ext cx="64861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pPr/>
            <a:r>
              <a:t>25%</a:t>
            </a:r>
          </a:p>
        </p:txBody>
      </p:sp>
      <p:sp>
        <p:nvSpPr>
          <p:cNvPr id="92" name="Shape 92"/>
          <p:cNvSpPr/>
          <p:nvPr/>
        </p:nvSpPr>
        <p:spPr>
          <a:xfrm>
            <a:off x="31401037" y="18150990"/>
            <a:ext cx="64861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pPr/>
            <a:r>
              <a:t>50%</a:t>
            </a:r>
          </a:p>
        </p:txBody>
      </p:sp>
      <p:sp>
        <p:nvSpPr>
          <p:cNvPr id="93" name="Shape 93"/>
          <p:cNvSpPr/>
          <p:nvPr/>
        </p:nvSpPr>
        <p:spPr>
          <a:xfrm>
            <a:off x="22476738" y="17641200"/>
            <a:ext cx="5527930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/>
            </a:lvl1pPr>
          </a:lstStyle>
          <a:p>
            <a:pPr/>
            <a:r>
              <a:t>Hallucination percentage influence 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